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4630400" cy="8229600"/>
  <p:notesSz cx="6858000" cy="9144000"/>
  <p:embeddedFontLst>
    <p:embeddedFont>
      <p:font typeface="Open Sans" panose="020B0604020202020204" charset="0"/>
      <p:regular r:id="rId53"/>
      <p:bold r:id="rId54"/>
      <p:italic r:id="rId55"/>
      <p:boldItalic r:id="rId56"/>
    </p:embeddedFont>
    <p:embeddedFont>
      <p:font typeface="Roboto" panose="020B0604020202020204" charset="0"/>
      <p:regular r:id="rId57"/>
      <p:bold r:id="rId58"/>
      <p:italic r:id="rId59"/>
      <p:boldItalic r:id="rId60"/>
    </p:embeddedFont>
    <p:embeddedFont>
      <p:font typeface="Google Sans" panose="020B0604020202020204" charset="0"/>
      <p:regular r:id="rId61"/>
      <p:bold r:id="rId62"/>
      <p:italic r:id="rId63"/>
      <p:boldItalic r:id="rId64"/>
    </p:embeddedFont>
    <p:embeddedFont>
      <p:font typeface="Roboto Mono" panose="020B0604020202020204" charset="0"/>
      <p:regular r:id="rId65"/>
      <p:bold r:id="rId66"/>
      <p:italic r:id="rId67"/>
      <p:boldItalic r:id="rId68"/>
    </p:embeddedFont>
    <p:embeddedFont>
      <p:font typeface="Google Sans Medium" panose="020B0604020202020204" charset="0"/>
      <p:regular r:id="rId69"/>
      <p:bold r:id="rId70"/>
      <p:italic r:id="rId71"/>
      <p:boldItalic r:id="rId72"/>
    </p:embeddedFont>
    <p:embeddedFont>
      <p:font typeface="Source Code Pro" panose="020B0604020202020204" charset="0"/>
      <p:regular r:id="rId73"/>
      <p:bold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66265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robtweets/exploring-the-cloud-vision-api-1af9bcf080b8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ETeeSYMGZn0&amp;feature=youtu.be&amp;t=3m50s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ulltx.com/10-ways-ai-will-affect-our-lives-in-2050-according-to-leading-australian-ai-scientist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alphr.com/artificial-intelligence/1002792/what-is-ai-ten-things-you-need-to-know-about-the-future-of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062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552c30cb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552c30cb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94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54e607521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54e607521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89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55548b6e7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55548b6e7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475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54e607521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54e607521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2525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&amp; has many applications in artificial intelligence research.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0207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54e607521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54e607521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32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54e607521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54e607521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613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54e607521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54e607521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277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54e607521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54e607521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954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54e607521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54e607521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439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54e607521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54e607521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 of ML, hand written digit recognition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6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08dddd754_34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08dddd754_34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973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54e607521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54e607521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56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54e607521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54e607521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110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54e607521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54e607521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69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54e607521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454e607521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538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08dddd754_34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08dddd754_34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687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454e60752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454e60752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023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54e607521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54e607521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518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55548b6e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55548b6e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983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55548b6e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455548b6e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618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55548b6e7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55548b6e7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81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54e607521_0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54e607521_0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2597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55548b6e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55548b6e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248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55548b6e7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55548b6e7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080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55548b6e7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455548b6e7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21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455548b6e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455548b6e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10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5524363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5524363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2656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55243634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55243634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765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455243634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455243634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495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55243634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55243634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640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55243634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55243634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8798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55243634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455243634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748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55243634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55243634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690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455243634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455243634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https://medium.com/@srobtweets/exploring-the-cloud-vision-api-1af9bcf080b8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https://www.youtube.com/watch?v=ETeeSYMGZn0&amp;feature=youtu.be&amp;t=3m50s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104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55243634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455243634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495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455243634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455243634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1677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55243634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55243634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793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55243634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55243634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9217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455243634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455243634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4059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4552c30c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4552c30cb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https://nulltx.com/10-ways-ai-will-affect-our-lives-in-2050-according-to-leading-australian-ai-scientist/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http://www.alphr.com/artificial-intelligence/1002792/what-is-ai-ten-things-you-need-to-know-about-the-future-of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438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4552c30cb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4552c30cb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352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08dddd754_34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08dddd754_34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6427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408dddd754_34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408dddd754_34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50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5243634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5243634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021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5243634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5243634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722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55243634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55243634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517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552c30cb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552c30cb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Reduces Programming Time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Customize and Scale Products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Complete Seemingly ‘unprogrammable’ tasks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129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54e607521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54e607521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39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41275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ctr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ctr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ctr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ctr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37520" y="3304560"/>
            <a:ext cx="13155300" cy="1620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55040" y="6485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75504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751080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rot="10800000" flipH="1">
            <a:off x="0" y="1050300"/>
            <a:ext cx="14630400" cy="717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105016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7200" y="26160"/>
            <a:ext cx="14122500" cy="9642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 rot="10800000" flipH="1">
            <a:off x="5242560" y="40"/>
            <a:ext cx="93879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/>
          <p:nvPr/>
        </p:nvSpPr>
        <p:spPr>
          <a:xfrm rot="-5400000">
            <a:off x="1214610" y="4027950"/>
            <a:ext cx="82296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61724" y="572480"/>
            <a:ext cx="4492800" cy="15255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361720" y="2345280"/>
            <a:ext cx="4492800" cy="50616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84400" y="781200"/>
            <a:ext cx="9963300" cy="65454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"/>
          <p:cNvSpPr/>
          <p:nvPr/>
        </p:nvSpPr>
        <p:spPr>
          <a:xfrm rot="5400000">
            <a:off x="3114280" y="4028460"/>
            <a:ext cx="82287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424800" y="4447147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/>
        </p:nvSpPr>
        <p:spPr>
          <a:xfrm rot="10800000" flipH="1">
            <a:off x="0" y="-60"/>
            <a:ext cx="14630400" cy="75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/>
          <p:nvPr/>
        </p:nvSpPr>
        <p:spPr>
          <a:xfrm rot="10800000" flipH="1">
            <a:off x="0" y="7396420"/>
            <a:ext cx="14630400" cy="118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91440" y="7514920"/>
            <a:ext cx="13411200" cy="714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/ White">
  <p:cSld name="BIG_NUMBER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>
            <a:off x="1363366" y="6774759"/>
            <a:ext cx="6360000" cy="407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12067706" y="39387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>
            <a:lvl1pPr lvl="0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322883" y="3531119"/>
            <a:ext cx="10979400" cy="10254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2"/>
          </p:nvPr>
        </p:nvSpPr>
        <p:spPr>
          <a:xfrm>
            <a:off x="1363364" y="3260976"/>
            <a:ext cx="10979400" cy="495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3"/>
          </p:nvPr>
        </p:nvSpPr>
        <p:spPr>
          <a:xfrm>
            <a:off x="1351520" y="6601480"/>
            <a:ext cx="6360000" cy="298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45454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64002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731840" y="1843960"/>
            <a:ext cx="6400200" cy="54663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300" tIns="146300" rIns="146300" bIns="146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300" tIns="146300" rIns="146300" bIns="1463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spcFirstLastPara="1" wrap="square" lIns="146300" tIns="146300" rIns="146300" bIns="1463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t" anchorCtr="0"/>
          <a:lstStyle>
            <a:lvl1pPr marL="457200" lvl="0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marL="914400" lvl="1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marL="1371600" lvl="2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marL="1828800" lvl="3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marL="2286000" lvl="4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marL="2743200" lvl="5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marL="3200400" lvl="6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marL="3657600" lvl="7" indent="-36830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marL="4114800" lvl="8" indent="-36830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146300" rIns="146300" bIns="146300" anchor="ctr" anchorCtr="0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EA433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"/>
              <a:buChar char="●"/>
              <a:defRPr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sliceofml.withgoogle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gif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gif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gif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google.com/natural-language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google.com/speech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" y="13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/>
        </p:nvSpPr>
        <p:spPr>
          <a:xfrm>
            <a:off x="2716825" y="6600350"/>
            <a:ext cx="69900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Charmi Chokshi, Ahmedabad University</a:t>
            </a:r>
            <a:endParaRPr sz="240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@charmichokshi</a:t>
            </a:r>
            <a:endParaRPr sz="24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14" name="Google Shape;114;p25"/>
          <p:cNvGrpSpPr/>
          <p:nvPr/>
        </p:nvGrpSpPr>
        <p:grpSpPr>
          <a:xfrm>
            <a:off x="686381" y="563900"/>
            <a:ext cx="5867819" cy="1536550"/>
            <a:chOff x="386281" y="563900"/>
            <a:chExt cx="5867819" cy="1536550"/>
          </a:xfrm>
        </p:grpSpPr>
        <p:pic>
          <p:nvPicPr>
            <p:cNvPr id="115" name="Google Shape;11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5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17" name="Google Shape;11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25"/>
          <p:cNvSpPr txBox="1"/>
          <p:nvPr/>
        </p:nvSpPr>
        <p:spPr>
          <a:xfrm>
            <a:off x="847125" y="3095200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sz="50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Past, Present and Future of AI</a:t>
            </a:r>
            <a:endParaRPr sz="3000" i="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124" y="6252650"/>
            <a:ext cx="1594425" cy="156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574" y="260287"/>
            <a:ext cx="10777248" cy="77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AI vs ML vs DL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" name="Google Shape;270;p35"/>
          <p:cNvSpPr/>
          <p:nvPr/>
        </p:nvSpPr>
        <p:spPr>
          <a:xfrm>
            <a:off x="2432648" y="1389975"/>
            <a:ext cx="9919200" cy="6498000"/>
          </a:xfrm>
          <a:prstGeom prst="ellipse">
            <a:avLst/>
          </a:prstGeom>
          <a:solidFill>
            <a:srgbClr val="4285F4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5237843" y="1833399"/>
            <a:ext cx="6953100" cy="5132700"/>
          </a:xfrm>
          <a:prstGeom prst="ellipse">
            <a:avLst/>
          </a:prstGeom>
          <a:solidFill>
            <a:srgbClr val="DB4437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5"/>
          <p:cNvSpPr/>
          <p:nvPr/>
        </p:nvSpPr>
        <p:spPr>
          <a:xfrm>
            <a:off x="8773075" y="2733600"/>
            <a:ext cx="3288900" cy="2377200"/>
          </a:xfrm>
          <a:prstGeom prst="ellipse">
            <a:avLst/>
          </a:prstGeom>
          <a:solidFill>
            <a:srgbClr val="0F9D5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2924250" y="3684125"/>
            <a:ext cx="23136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Artificial Intelligence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4" name="Google Shape;274;p35"/>
          <p:cNvSpPr/>
          <p:nvPr/>
        </p:nvSpPr>
        <p:spPr>
          <a:xfrm>
            <a:off x="8821975" y="3684113"/>
            <a:ext cx="31911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Deep </a:t>
            </a:r>
            <a:endParaRPr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Learning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5641725" y="3464225"/>
            <a:ext cx="39213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Machine </a:t>
            </a:r>
            <a:endParaRPr sz="30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Learning</a:t>
            </a:r>
            <a:endParaRPr sz="3000"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76" name="Google Shape;276;p35"/>
          <p:cNvCxnSpPr/>
          <p:nvPr/>
        </p:nvCxnSpPr>
        <p:spPr>
          <a:xfrm rot="10800000">
            <a:off x="2617806" y="4627923"/>
            <a:ext cx="33600" cy="1717800"/>
          </a:xfrm>
          <a:prstGeom prst="straightConnector1">
            <a:avLst/>
          </a:prstGeom>
          <a:noFill/>
          <a:ln w="50800" cap="flat" cmpd="sng">
            <a:solidFill>
              <a:srgbClr val="656565"/>
            </a:solidFill>
            <a:prstDash val="dot"/>
            <a:round/>
            <a:headEnd type="none" w="sm" len="sm"/>
            <a:tailEnd type="oval" w="sm" len="sm"/>
          </a:ln>
        </p:spPr>
      </p:cxnSp>
      <p:sp>
        <p:nvSpPr>
          <p:cNvPr id="277" name="Google Shape;277;p35"/>
          <p:cNvSpPr/>
          <p:nvPr/>
        </p:nvSpPr>
        <p:spPr>
          <a:xfrm>
            <a:off x="267353" y="6599075"/>
            <a:ext cx="3288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150" tIns="61150" rIns="61150" bIns="6115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Font typeface="Roboto"/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Any Technique that enables computers to mimic human intelligence &amp; behaviour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78" name="Google Shape;278;p35"/>
          <p:cNvCxnSpPr/>
          <p:nvPr/>
        </p:nvCxnSpPr>
        <p:spPr>
          <a:xfrm rot="10800000">
            <a:off x="8620728" y="6686525"/>
            <a:ext cx="2418600" cy="269400"/>
          </a:xfrm>
          <a:prstGeom prst="straightConnector1">
            <a:avLst/>
          </a:prstGeom>
          <a:noFill/>
          <a:ln w="50800" cap="flat" cmpd="sng">
            <a:solidFill>
              <a:srgbClr val="656565"/>
            </a:solidFill>
            <a:prstDash val="dot"/>
            <a:round/>
            <a:headEnd type="none" w="sm" len="sm"/>
            <a:tailEnd type="oval" w="sm" len="sm"/>
          </a:ln>
        </p:spPr>
      </p:cxnSp>
      <p:sp>
        <p:nvSpPr>
          <p:cNvPr id="279" name="Google Shape;279;p35"/>
          <p:cNvSpPr/>
          <p:nvPr/>
        </p:nvSpPr>
        <p:spPr>
          <a:xfrm>
            <a:off x="11075503" y="1237575"/>
            <a:ext cx="3288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150" tIns="61150" rIns="61150" bIns="6115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Font typeface="Roboto"/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subset of ML exposing multilayered neural networks to vast amount of data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>
            <a:off x="11766700" y="2554000"/>
            <a:ext cx="8400" cy="1190400"/>
          </a:xfrm>
          <a:prstGeom prst="straightConnector1">
            <a:avLst/>
          </a:prstGeom>
          <a:noFill/>
          <a:ln w="50800" cap="flat" cmpd="sng">
            <a:solidFill>
              <a:srgbClr val="656565"/>
            </a:solidFill>
            <a:prstDash val="dot"/>
            <a:round/>
            <a:headEnd type="none" w="sm" len="sm"/>
            <a:tailEnd type="oval" w="sm" len="sm"/>
          </a:ln>
        </p:spPr>
      </p:cxnSp>
      <p:sp>
        <p:nvSpPr>
          <p:cNvPr id="281" name="Google Shape;281;p35"/>
          <p:cNvSpPr/>
          <p:nvPr/>
        </p:nvSpPr>
        <p:spPr>
          <a:xfrm>
            <a:off x="11191728" y="6686675"/>
            <a:ext cx="3288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150" tIns="61150" rIns="61150" bIns="6115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56565"/>
              </a:buClr>
              <a:buFont typeface="Roboto"/>
              <a:buNone/>
            </a:pPr>
            <a:r>
              <a:rPr lang="en" sz="20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 subset of AI that includes statistical techniques to solve the tasks using experience</a:t>
            </a:r>
            <a:endParaRPr sz="20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/>
        </p:nvSpPr>
        <p:spPr>
          <a:xfrm>
            <a:off x="707125" y="3269950"/>
            <a:ext cx="72435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Let’s travel back in time...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1943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4267200" y="3245300"/>
            <a:ext cx="97602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2525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Logical Calculus of the Ideas Immanent in Nervous Activity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2525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Warren S. McCulloch and Walter H. Pitts published ground- breaking paper. It quickly became the foundational work in the study of artificial neural networks.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97" name="Google Shape;297;p37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298" name="Google Shape;29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37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00" name="Google Shape;300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37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37"/>
          <p:cNvCxnSpPr>
            <a:stCxn id="302" idx="6"/>
          </p:cNvCxnSpPr>
          <p:nvPr/>
        </p:nvCxnSpPr>
        <p:spPr>
          <a:xfrm>
            <a:off x="1429981" y="499929"/>
            <a:ext cx="2675700" cy="2281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37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0F9D5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8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320" name="Google Shape;32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8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22" name="Google Shape;32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38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38"/>
          <p:cNvCxnSpPr>
            <a:stCxn id="325" idx="6"/>
          </p:cNvCxnSpPr>
          <p:nvPr/>
        </p:nvCxnSpPr>
        <p:spPr>
          <a:xfrm>
            <a:off x="1429983" y="1234179"/>
            <a:ext cx="2675700" cy="1547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4B4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" name="Google Shape;329;p38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F4B4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1950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Turing Test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Computer scientist Alan Turing proposes a test for machine intelligence. If a machine can trick humans into thinking it is human, then it has intelligence.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350" y="1674088"/>
            <a:ext cx="3648089" cy="21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1956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A.I. Born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Term ‘Artificial Intelligence’ is coined by computer scientist,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John McCarthy to describe “the science and engineering of making intelligent machines.”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After that in 1958, Rosenblatt proposed a simple neuron that is used to classify its input onto 1 or 2 categories.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8" name="Google Shape;348;p39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349" name="Google Shape;34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39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51" name="Google Shape;35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2" name="Google Shape;352;p39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39"/>
          <p:cNvCxnSpPr>
            <a:stCxn id="355" idx="6"/>
          </p:cNvCxnSpPr>
          <p:nvPr/>
        </p:nvCxnSpPr>
        <p:spPr>
          <a:xfrm>
            <a:off x="1429980" y="1968427"/>
            <a:ext cx="2675700" cy="8133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EA43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39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EA433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1962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Unimation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First industrial robot company, Unimation founded. The robot goes to work at GM replacing humans on the assembly line.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73" name="Google Shape;373;p4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374" name="Google Shape;37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4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76" name="Google Shape;376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40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1003680" y="18311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1003666" y="25654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" name="Google Shape;382;p40"/>
          <p:cNvCxnSpPr>
            <a:stCxn id="381" idx="6"/>
            <a:endCxn id="383" idx="5"/>
          </p:cNvCxnSpPr>
          <p:nvPr/>
        </p:nvCxnSpPr>
        <p:spPr>
          <a:xfrm rot="10800000" flipH="1">
            <a:off x="1429966" y="2758770"/>
            <a:ext cx="2610300" cy="20100"/>
          </a:xfrm>
          <a:prstGeom prst="bentConnector4">
            <a:avLst>
              <a:gd name="adj1" fmla="val 49991"/>
              <a:gd name="adj2" fmla="val 8432"/>
            </a:avLst>
          </a:prstGeom>
          <a:noFill/>
          <a:ln w="38100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" name="Google Shape;383;p40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1003681" y="32996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0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5">
            <a:alphaModFix/>
          </a:blip>
          <a:srcRect b="2400"/>
          <a:stretch/>
        </p:blipFill>
        <p:spPr>
          <a:xfrm>
            <a:off x="6000750" y="2025400"/>
            <a:ext cx="2628900" cy="17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1964-66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Eliza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It is an early natural language processing interactive computer program that carries a dialogue in English on any topic. Pionarring chatbot developed by Joseph Weizenbaum at MIT holds conversations with humans.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9" name="Google Shape;399;p41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400" name="Google Shape;40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41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02" name="Google Shape;402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41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1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p41"/>
          <p:cNvCxnSpPr>
            <a:stCxn id="409" idx="6"/>
          </p:cNvCxnSpPr>
          <p:nvPr/>
        </p:nvCxnSpPr>
        <p:spPr>
          <a:xfrm rot="10800000" flipH="1">
            <a:off x="1429981" y="2781729"/>
            <a:ext cx="2675700" cy="6552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41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0F9D5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1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1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1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1974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Backpropagation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3" name="Google Shape;423;p42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Paul J. Werbos,  a scientist best known for his Harvard University Ph.D. thesis, which first described the process of training artificial neural networks through backpropagation of errors.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24" name="Google Shape;424;p42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425" name="Google Shape;42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4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27" name="Google Shape;42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8" name="Google Shape;428;p42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42"/>
          <p:cNvCxnSpPr>
            <a:stCxn id="434" idx="6"/>
          </p:cNvCxnSpPr>
          <p:nvPr/>
        </p:nvCxnSpPr>
        <p:spPr>
          <a:xfrm rot="10800000" flipH="1">
            <a:off x="1429983" y="2781879"/>
            <a:ext cx="2675700" cy="13893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4B4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42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F4B4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2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2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2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3950" y="1728400"/>
            <a:ext cx="3757675" cy="22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1997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Deep Blue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9" name="Google Shape;449;p43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chess playing computer from IBM defeats world chess champion Garry Kasparov.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Several Machine Learning algorithms namely, Decision Tree, Random Forest, Support Vector Machine, RNN, LSTM have been introduced in late 20</a:t>
            </a:r>
            <a:r>
              <a:rPr lang="en" sz="2000" baseline="30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 century. 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Gradient based technique applied to Document Recognition by Yann LeCun, Lion Bottuo, Yoshua Bengio, and Patrick Haffner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50" name="Google Shape;450;p43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451" name="Google Shape;45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43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53" name="Google Shape;45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43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" name="Google Shape;459;p43"/>
          <p:cNvCxnSpPr>
            <a:stCxn id="460" idx="6"/>
          </p:cNvCxnSpPr>
          <p:nvPr/>
        </p:nvCxnSpPr>
        <p:spPr>
          <a:xfrm rot="10800000" flipH="1">
            <a:off x="1429980" y="2782027"/>
            <a:ext cx="2675700" cy="212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EA43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43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EA433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/>
        </p:nvSpPr>
        <p:spPr>
          <a:xfrm>
            <a:off x="3932850" y="2136125"/>
            <a:ext cx="7069500" cy="1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“AI is one of the most important things humanity is working on. It is more profound than, I dunno, electricity or fire”</a:t>
            </a:r>
            <a:endParaRPr sz="38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26"/>
          <p:cNvSpPr txBox="1"/>
          <p:nvPr/>
        </p:nvSpPr>
        <p:spPr>
          <a:xfrm>
            <a:off x="3932850" y="4771775"/>
            <a:ext cx="52560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Char char="-"/>
            </a:pPr>
            <a:r>
              <a:rPr lang="en" sz="24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Sundar Pichai</a:t>
            </a:r>
            <a:endParaRPr sz="24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2011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Siri, Watson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Apple integrates Siri, an intelligent virtual assistant with a voice interface, into the iphone 4S.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IBM’s question answering computer Watson wins first place on popular $1M prize television quiz show Jeopardy.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75" name="Google Shape;475;p44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476" name="Google Shape;47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44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478" name="Google Shape;47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p44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4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4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4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44"/>
          <p:cNvCxnSpPr>
            <a:stCxn id="485" idx="6"/>
            <a:endCxn id="486" idx="5"/>
          </p:cNvCxnSpPr>
          <p:nvPr/>
        </p:nvCxnSpPr>
        <p:spPr>
          <a:xfrm rot="10800000" flipH="1">
            <a:off x="1429966" y="2758770"/>
            <a:ext cx="2610300" cy="2880900"/>
          </a:xfrm>
          <a:prstGeom prst="bentConnector4">
            <a:avLst>
              <a:gd name="adj1" fmla="val 51371"/>
              <a:gd name="adj2" fmla="val 99579"/>
            </a:avLst>
          </a:prstGeom>
          <a:noFill/>
          <a:ln w="38100" cap="flat" cmpd="sng">
            <a:solidFill>
              <a:srgbClr val="4285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" name="Google Shape;486;p44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4285F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4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4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4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4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4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4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5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2014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Eugene, Alexa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Eugene Goostman, a chatbot passes the Turing Test with a third of judges believing Eugene a human.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Amazon launches Alexa,  an intelligent virtual assistant with a voice interface that completes shopping.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Proposal of a new framework, Generative Adversarial Networks by Ian Goodfellow &amp; team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00" name="Google Shape;500;p45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501" name="Google Shape;50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45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03" name="Google Shape;50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45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5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5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5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5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45"/>
          <p:cNvCxnSpPr>
            <a:stCxn id="510" idx="6"/>
            <a:endCxn id="511" idx="5"/>
          </p:cNvCxnSpPr>
          <p:nvPr/>
        </p:nvCxnSpPr>
        <p:spPr>
          <a:xfrm rot="10800000" flipH="1">
            <a:off x="1429981" y="2758929"/>
            <a:ext cx="2610300" cy="3615000"/>
          </a:xfrm>
          <a:prstGeom prst="bentConnector4">
            <a:avLst>
              <a:gd name="adj1" fmla="val 51370"/>
              <a:gd name="adj2" fmla="val 100818"/>
            </a:avLst>
          </a:prstGeom>
          <a:noFill/>
          <a:ln w="38100" cap="flat" cmpd="sng">
            <a:solidFill>
              <a:srgbClr val="0F9D5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45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0F9D5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5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5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5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5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5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5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2017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3" name="Google Shape;523;p46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AlphaGo, Google Lens, Actions on Google...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4" name="Google Shape;524;p46"/>
          <p:cNvSpPr txBox="1"/>
          <p:nvPr/>
        </p:nvSpPr>
        <p:spPr>
          <a:xfrm>
            <a:off x="4267200" y="39201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Google’s AI based AlphaGo beats world champion Ke Jie in the complex board game of Go, notable for its vast number (2</a:t>
            </a:r>
            <a:r>
              <a:rPr lang="en" sz="2000" baseline="30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170</a:t>
            </a: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) of possible positions.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Data become the new oil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 Lens which can understand what you are looking at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Cloud ML, a suite of ML products that enables developers with limited machine learning expertise to train high-quality models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Actions of Google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Launch of Gmail’s auto-reply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25" name="Google Shape;525;p46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526" name="Google Shape;52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46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28" name="Google Shape;528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9" name="Google Shape;529;p46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6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6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4" name="Google Shape;534;p46"/>
          <p:cNvCxnSpPr>
            <a:stCxn id="535" idx="6"/>
            <a:endCxn id="536" idx="5"/>
          </p:cNvCxnSpPr>
          <p:nvPr/>
        </p:nvCxnSpPr>
        <p:spPr>
          <a:xfrm rot="10800000" flipH="1">
            <a:off x="1429983" y="2758779"/>
            <a:ext cx="2610300" cy="4349400"/>
          </a:xfrm>
          <a:prstGeom prst="bentConnector4">
            <a:avLst>
              <a:gd name="adj1" fmla="val 50840"/>
              <a:gd name="adj2" fmla="val 100358"/>
            </a:avLst>
          </a:prstGeom>
          <a:noFill/>
          <a:ln w="38100" cap="flat" cmpd="sng">
            <a:solidFill>
              <a:srgbClr val="F4B4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46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F4B4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6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6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6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6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/>
          <p:nvPr/>
        </p:nvSpPr>
        <p:spPr>
          <a:xfrm>
            <a:off x="707125" y="3269950"/>
            <a:ext cx="72435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Under the hood: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ML with Pizza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48" name="Google Shape;548;p47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7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0" name="Google Shape;550;p47"/>
          <p:cNvPicPr preferRelativeResize="0"/>
          <p:nvPr/>
        </p:nvPicPr>
        <p:blipFill rotWithShape="1">
          <a:blip r:embed="rId4">
            <a:alphaModFix/>
          </a:blip>
          <a:srcRect t="-28180" b="28180"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8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Learning Objective</a:t>
            </a:r>
            <a:endParaRPr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7" name="Google Shape;557;p48"/>
          <p:cNvSpPr txBox="1"/>
          <p:nvPr/>
        </p:nvSpPr>
        <p:spPr>
          <a:xfrm>
            <a:off x="1371610" y="31691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8" name="Google Shape;558;p48"/>
          <p:cNvSpPr txBox="1"/>
          <p:nvPr/>
        </p:nvSpPr>
        <p:spPr>
          <a:xfrm>
            <a:off x="1371600" y="3283950"/>
            <a:ext cx="7619100" cy="19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By the end of the session, you will have run a machine learning experiment to classify foods as </a:t>
            </a:r>
            <a:r>
              <a:rPr lang="en" sz="2400" b="1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pizza</a:t>
            </a:r>
            <a:r>
              <a:rPr lang="en" sz="2400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 or </a:t>
            </a:r>
            <a:r>
              <a:rPr lang="en" sz="2400" b="1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not pizza</a:t>
            </a:r>
            <a:endParaRPr sz="2400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59" name="Google Shape;559;p48"/>
          <p:cNvGrpSpPr/>
          <p:nvPr/>
        </p:nvGrpSpPr>
        <p:grpSpPr>
          <a:xfrm>
            <a:off x="11659923" y="5560344"/>
            <a:ext cx="5671833" cy="1485229"/>
            <a:chOff x="386281" y="563900"/>
            <a:chExt cx="5867819" cy="1536550"/>
          </a:xfrm>
        </p:grpSpPr>
        <p:pic>
          <p:nvPicPr>
            <p:cNvPr id="560" name="Google Shape;560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8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62" name="Google Shape;562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p48"/>
          <p:cNvGrpSpPr/>
          <p:nvPr/>
        </p:nvGrpSpPr>
        <p:grpSpPr>
          <a:xfrm>
            <a:off x="2597450" y="4752055"/>
            <a:ext cx="1242000" cy="2585270"/>
            <a:chOff x="1697950" y="2257730"/>
            <a:chExt cx="1242000" cy="2585270"/>
          </a:xfrm>
        </p:grpSpPr>
        <p:pic>
          <p:nvPicPr>
            <p:cNvPr id="564" name="Google Shape;564;p4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62373" y="2257730"/>
              <a:ext cx="1113151" cy="2033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48"/>
            <p:cNvSpPr txBox="1"/>
            <p:nvPr/>
          </p:nvSpPr>
          <p:spPr>
            <a:xfrm>
              <a:off x="1697950" y="4462600"/>
              <a:ext cx="1242000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Not-Pizza</a:t>
              </a:r>
              <a:endPara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6" name="Google Shape;566;p48"/>
          <p:cNvGrpSpPr/>
          <p:nvPr/>
        </p:nvGrpSpPr>
        <p:grpSpPr>
          <a:xfrm>
            <a:off x="5404301" y="4752050"/>
            <a:ext cx="1600847" cy="2585275"/>
            <a:chOff x="5343001" y="2257725"/>
            <a:chExt cx="1600847" cy="2585275"/>
          </a:xfrm>
        </p:grpSpPr>
        <p:pic>
          <p:nvPicPr>
            <p:cNvPr id="567" name="Google Shape;567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343001" y="2257725"/>
              <a:ext cx="1600847" cy="2033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p48"/>
            <p:cNvSpPr txBox="1"/>
            <p:nvPr/>
          </p:nvSpPr>
          <p:spPr>
            <a:xfrm>
              <a:off x="5594450" y="4462600"/>
              <a:ext cx="1140900" cy="3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Pizza</a:t>
              </a:r>
              <a:endPara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9"/>
          <p:cNvSpPr txBox="1"/>
          <p:nvPr/>
        </p:nvSpPr>
        <p:spPr>
          <a:xfrm>
            <a:off x="1110353" y="288292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5" name="Google Shape;575;p49"/>
          <p:cNvSpPr txBox="1"/>
          <p:nvPr/>
        </p:nvSpPr>
        <p:spPr>
          <a:xfrm>
            <a:off x="1371610" y="31691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6" name="Google Shape;576;p49"/>
          <p:cNvSpPr txBox="1"/>
          <p:nvPr/>
        </p:nvSpPr>
        <p:spPr>
          <a:xfrm>
            <a:off x="996055" y="3809321"/>
            <a:ext cx="7619100" cy="19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77" name="Google Shape;577;p49"/>
          <p:cNvGrpSpPr/>
          <p:nvPr/>
        </p:nvGrpSpPr>
        <p:grpSpPr>
          <a:xfrm>
            <a:off x="11659923" y="5560344"/>
            <a:ext cx="5671833" cy="1485229"/>
            <a:chOff x="386281" y="563900"/>
            <a:chExt cx="5867819" cy="1536550"/>
          </a:xfrm>
        </p:grpSpPr>
        <p:pic>
          <p:nvPicPr>
            <p:cNvPr id="578" name="Google Shape;57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p49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580" name="Google Shape;580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556;p48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3000"/>
            </a:pPr>
            <a:r>
              <a:rPr lang="en-IN" sz="3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Pair Work: Run an ML Experiment</a:t>
            </a:r>
            <a:endParaRPr lang="en-IN" sz="38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" name="Google Shape;558;p48"/>
          <p:cNvSpPr txBox="1"/>
          <p:nvPr/>
        </p:nvSpPr>
        <p:spPr>
          <a:xfrm>
            <a:off x="1371600" y="3283950"/>
            <a:ext cx="7619100" cy="19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595959"/>
              </a:buClr>
              <a:buSzPts val="2400"/>
              <a:buFont typeface="Google Sans"/>
              <a:buAutoNum type="arabicPeriod"/>
            </a:pPr>
            <a:r>
              <a:rPr lang="en-IN" sz="2400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Find a partner</a:t>
            </a:r>
            <a:br>
              <a:rPr lang="en-IN" sz="2400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IN" sz="10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81000">
              <a:lnSpc>
                <a:spcPct val="115000"/>
              </a:lnSpc>
              <a:buClr>
                <a:srgbClr val="595959"/>
              </a:buClr>
              <a:buSzPts val="2400"/>
              <a:buFont typeface="Google Sans"/>
              <a:buAutoNum type="arabicPeriod"/>
            </a:pPr>
            <a:r>
              <a:rPr lang="en-IN" sz="2400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Go to </a:t>
            </a:r>
            <a:r>
              <a:rPr lang="en-IN" sz="2400" u="sng" dirty="0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https://sliceofml.withgoogle.com/</a:t>
            </a:r>
            <a:r>
              <a:rPr lang="en-IN" sz="2400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-IN" sz="2400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IN" sz="10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81000">
              <a:lnSpc>
                <a:spcPct val="115000"/>
              </a:lnSpc>
              <a:buClr>
                <a:srgbClr val="595959"/>
              </a:buClr>
              <a:buSzPts val="2400"/>
              <a:buFont typeface="Google Sans"/>
              <a:buAutoNum type="arabicPeriod"/>
            </a:pPr>
            <a:r>
              <a:rPr lang="en-IN" sz="2400" dirty="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Click "Let’s do this”</a:t>
            </a:r>
          </a:p>
          <a:p>
            <a:pPr lvl="0">
              <a:lnSpc>
                <a:spcPct val="115000"/>
              </a:lnSpc>
            </a:pPr>
            <a:endParaRPr lang="en-IN" sz="24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50"/>
          <p:cNvGrpSpPr/>
          <p:nvPr/>
        </p:nvGrpSpPr>
        <p:grpSpPr>
          <a:xfrm>
            <a:off x="914405" y="3572656"/>
            <a:ext cx="1967688" cy="1064526"/>
            <a:chOff x="0" y="0"/>
            <a:chExt cx="4221600" cy="2283900"/>
          </a:xfrm>
        </p:grpSpPr>
        <p:sp>
          <p:nvSpPr>
            <p:cNvPr id="587" name="Google Shape;587;p50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name="adj" fmla="val 1947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Set Goal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9" name="Google Shape;589;p50"/>
          <p:cNvGrpSpPr/>
          <p:nvPr/>
        </p:nvGrpSpPr>
        <p:grpSpPr>
          <a:xfrm>
            <a:off x="3538439" y="3582532"/>
            <a:ext cx="1967688" cy="1064526"/>
            <a:chOff x="0" y="0"/>
            <a:chExt cx="4221600" cy="2283900"/>
          </a:xfrm>
        </p:grpSpPr>
        <p:sp>
          <p:nvSpPr>
            <p:cNvPr id="590" name="Google Shape;590;p50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name="adj" fmla="val 1947"/>
              </a:avLst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Split Data</a:t>
              </a:r>
              <a:endParaRPr sz="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92" name="Google Shape;592;p50"/>
          <p:cNvGrpSpPr/>
          <p:nvPr/>
        </p:nvGrpSpPr>
        <p:grpSpPr>
          <a:xfrm>
            <a:off x="6324518" y="3582519"/>
            <a:ext cx="1967688" cy="1064526"/>
            <a:chOff x="0" y="0"/>
            <a:chExt cx="4221600" cy="2283900"/>
          </a:xfrm>
        </p:grpSpPr>
        <p:sp>
          <p:nvSpPr>
            <p:cNvPr id="593" name="Google Shape;593;p50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name="adj" fmla="val 194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i="0" u="none" strike="noStrike" cap="none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Train Model</a:t>
              </a:r>
              <a:endParaRPr sz="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595" name="Google Shape;595;p50"/>
          <p:cNvSpPr/>
          <p:nvPr/>
        </p:nvSpPr>
        <p:spPr>
          <a:xfrm>
            <a:off x="11847133" y="3259152"/>
            <a:ext cx="1690770" cy="1691508"/>
          </a:xfrm>
          <a:custGeom>
            <a:avLst/>
            <a:gdLst/>
            <a:ahLst/>
            <a:cxnLst/>
            <a:rect l="l" t="t" r="r" b="b"/>
            <a:pathLst>
              <a:path w="19679" h="19679" extrusionOk="0">
                <a:moveTo>
                  <a:pt x="16797" y="2881"/>
                </a:moveTo>
                <a:cubicBezTo>
                  <a:pt x="20640" y="6724"/>
                  <a:pt x="20640" y="12953"/>
                  <a:pt x="16797" y="16796"/>
                </a:cubicBezTo>
                <a:cubicBezTo>
                  <a:pt x="12954" y="20639"/>
                  <a:pt x="6725" y="20639"/>
                  <a:pt x="2882" y="16796"/>
                </a:cubicBezTo>
                <a:cubicBezTo>
                  <a:pt x="-960" y="12953"/>
                  <a:pt x="-960" y="6724"/>
                  <a:pt x="2882" y="2881"/>
                </a:cubicBezTo>
                <a:cubicBezTo>
                  <a:pt x="6725" y="-961"/>
                  <a:pt x="12954" y="-961"/>
                  <a:pt x="16797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i="0" u="none" strike="noStrike" cap="none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6" name="Google Shape;596;p50"/>
          <p:cNvSpPr/>
          <p:nvPr/>
        </p:nvSpPr>
        <p:spPr>
          <a:xfrm>
            <a:off x="11754034" y="3830515"/>
            <a:ext cx="18558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125" tIns="41125" rIns="41125" bIns="411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Results</a:t>
            </a:r>
            <a:endParaRPr sz="3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7" name="Google Shape;597;p50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Run an ML Experiment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8" name="Google Shape;598;p50"/>
          <p:cNvSpPr txBox="1"/>
          <p:nvPr/>
        </p:nvSpPr>
        <p:spPr>
          <a:xfrm>
            <a:off x="914410" y="13389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Steps to follow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99" name="Google Shape;599;p50"/>
          <p:cNvCxnSpPr/>
          <p:nvPr/>
        </p:nvCxnSpPr>
        <p:spPr>
          <a:xfrm>
            <a:off x="2924409" y="4110302"/>
            <a:ext cx="543900" cy="4500"/>
          </a:xfrm>
          <a:prstGeom prst="straightConnector1">
            <a:avLst/>
          </a:prstGeom>
          <a:noFill/>
          <a:ln w="38100" cap="flat" cmpd="sng">
            <a:solidFill>
              <a:srgbClr val="74747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00" name="Google Shape;600;p50"/>
          <p:cNvGrpSpPr/>
          <p:nvPr/>
        </p:nvGrpSpPr>
        <p:grpSpPr>
          <a:xfrm>
            <a:off x="9115467" y="3582531"/>
            <a:ext cx="1967688" cy="1064526"/>
            <a:chOff x="0" y="0"/>
            <a:chExt cx="4221600" cy="2283900"/>
          </a:xfrm>
        </p:grpSpPr>
        <p:sp>
          <p:nvSpPr>
            <p:cNvPr id="601" name="Google Shape;601;p50"/>
            <p:cNvSpPr/>
            <p:nvPr/>
          </p:nvSpPr>
          <p:spPr>
            <a:xfrm>
              <a:off x="0" y="0"/>
              <a:ext cx="4221600" cy="2283900"/>
            </a:xfrm>
            <a:prstGeom prst="roundRect">
              <a:avLst>
                <a:gd name="adj" fmla="val 1947"/>
              </a:avLst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13023" y="450616"/>
              <a:ext cx="4195500" cy="13827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Test Model</a:t>
              </a:r>
              <a:endParaRPr sz="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603" name="Google Shape;603;p50"/>
          <p:cNvCxnSpPr/>
          <p:nvPr/>
        </p:nvCxnSpPr>
        <p:spPr>
          <a:xfrm>
            <a:off x="5643384" y="4112552"/>
            <a:ext cx="543900" cy="4500"/>
          </a:xfrm>
          <a:prstGeom prst="straightConnector1">
            <a:avLst/>
          </a:prstGeom>
          <a:noFill/>
          <a:ln w="38100" cap="flat" cmpd="sng">
            <a:solidFill>
              <a:srgbClr val="74747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50"/>
          <p:cNvCxnSpPr/>
          <p:nvPr/>
        </p:nvCxnSpPr>
        <p:spPr>
          <a:xfrm>
            <a:off x="8431897" y="4054477"/>
            <a:ext cx="543900" cy="4500"/>
          </a:xfrm>
          <a:prstGeom prst="straightConnector1">
            <a:avLst/>
          </a:prstGeom>
          <a:noFill/>
          <a:ln w="38100" cap="flat" cmpd="sng">
            <a:solidFill>
              <a:srgbClr val="74747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50"/>
          <p:cNvCxnSpPr/>
          <p:nvPr/>
        </p:nvCxnSpPr>
        <p:spPr>
          <a:xfrm>
            <a:off x="11222847" y="4102652"/>
            <a:ext cx="543900" cy="4500"/>
          </a:xfrm>
          <a:prstGeom prst="straightConnector1">
            <a:avLst/>
          </a:prstGeom>
          <a:noFill/>
          <a:ln w="38100" cap="flat" cmpd="sng">
            <a:solidFill>
              <a:srgbClr val="74747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06" name="Google Shape;606;p5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07" name="Google Shape;607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5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09" name="Google Shape;609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1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Set an Accuracy Goal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15" name="Google Shape;615;p51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16" name="Google Shape;616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51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18" name="Google Shape;618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9" name="Google Shape;619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1348" y="1619850"/>
            <a:ext cx="9844423" cy="583872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2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Divide data into train and test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25" name="Google Shape;625;p52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26" name="Google Shape;62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" name="Google Shape;627;p5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28" name="Google Shape;62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9" name="Google Shape;629;p52"/>
          <p:cNvPicPr preferRelativeResize="0"/>
          <p:nvPr/>
        </p:nvPicPr>
        <p:blipFill rotWithShape="1">
          <a:blip r:embed="rId5">
            <a:alphaModFix/>
          </a:blip>
          <a:srcRect t="40596"/>
          <a:stretch/>
        </p:blipFill>
        <p:spPr>
          <a:xfrm>
            <a:off x="1103256" y="2427537"/>
            <a:ext cx="12423900" cy="35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does the Decision Tree work?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35" name="Google Shape;635;p53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36" name="Google Shape;63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53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38" name="Google Shape;638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" name="Google Shape;639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7860" y="1403275"/>
            <a:ext cx="8594676" cy="60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Session Outline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7"/>
          <p:cNvSpPr txBox="1"/>
          <p:nvPr/>
        </p:nvSpPr>
        <p:spPr>
          <a:xfrm>
            <a:off x="838210" y="2131184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33" name="Google Shape;133;p27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134" name="Google Shape;13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7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36" name="Google Shape;13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7"/>
          <p:cNvSpPr/>
          <p:nvPr/>
        </p:nvSpPr>
        <p:spPr>
          <a:xfrm>
            <a:off x="4665000" y="2042400"/>
            <a:ext cx="2808300" cy="424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8003475" y="2042400"/>
            <a:ext cx="2808300" cy="424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1525675" y="2042400"/>
            <a:ext cx="2685000" cy="424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/>
          <p:nvPr/>
        </p:nvSpPr>
        <p:spPr>
          <a:xfrm rot="10800000" flipH="1">
            <a:off x="1498440" y="2920730"/>
            <a:ext cx="400200" cy="1188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7"/>
          <p:cNvSpPr/>
          <p:nvPr/>
        </p:nvSpPr>
        <p:spPr>
          <a:xfrm rot="10800000">
            <a:off x="1140882" y="2303860"/>
            <a:ext cx="558000" cy="3564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/>
          <p:nvPr/>
        </p:nvSpPr>
        <p:spPr>
          <a:xfrm rot="10800000">
            <a:off x="1088872" y="2918605"/>
            <a:ext cx="406200" cy="210000"/>
          </a:xfrm>
          <a:prstGeom prst="rtTriangle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1089167" y="2266247"/>
            <a:ext cx="812100" cy="65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1151361" y="2173163"/>
            <a:ext cx="687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7"/>
          <p:cNvSpPr/>
          <p:nvPr/>
        </p:nvSpPr>
        <p:spPr>
          <a:xfrm rot="10800000" flipH="1">
            <a:off x="4965351" y="2918623"/>
            <a:ext cx="354600" cy="1188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7"/>
          <p:cNvSpPr/>
          <p:nvPr/>
        </p:nvSpPr>
        <p:spPr>
          <a:xfrm rot="10800000">
            <a:off x="4400602" y="2303916"/>
            <a:ext cx="494700" cy="3564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 rot="10800000">
            <a:off x="4605359" y="2918661"/>
            <a:ext cx="360000" cy="210000"/>
          </a:xfrm>
          <a:prstGeom prst="rtTriangl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4354868" y="2266304"/>
            <a:ext cx="719700" cy="65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1636427" y="3169314"/>
            <a:ext cx="2574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What is Machine Learning (ML)?</a:t>
            </a:r>
            <a:endParaRPr sz="2000" i="0" u="none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How is ML different from traditional programming?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 i="0" u="none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4409995" y="2173220"/>
            <a:ext cx="609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7"/>
          <p:cNvSpPr/>
          <p:nvPr/>
        </p:nvSpPr>
        <p:spPr>
          <a:xfrm rot="10800000">
            <a:off x="7700583" y="2303898"/>
            <a:ext cx="494700" cy="3564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7"/>
          <p:cNvSpPr/>
          <p:nvPr/>
        </p:nvSpPr>
        <p:spPr>
          <a:xfrm rot="10800000">
            <a:off x="7654632" y="2918643"/>
            <a:ext cx="360000" cy="210000"/>
          </a:xfrm>
          <a:prstGeom prst="rtTriangle">
            <a:avLst/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7"/>
          <p:cNvSpPr/>
          <p:nvPr/>
        </p:nvSpPr>
        <p:spPr>
          <a:xfrm>
            <a:off x="7654849" y="2266285"/>
            <a:ext cx="719700" cy="65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7709976" y="2173200"/>
            <a:ext cx="609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7"/>
          <p:cNvSpPr/>
          <p:nvPr/>
        </p:nvSpPr>
        <p:spPr>
          <a:xfrm rot="10800000" flipH="1">
            <a:off x="8014795" y="2920730"/>
            <a:ext cx="354600" cy="1188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8083006" y="3203605"/>
            <a:ext cx="2685000" cy="21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Under the hood: ML with Pizza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4676875" y="3090571"/>
            <a:ext cx="28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What is the difference between ML, DL, and AI?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The history of Artificial Intelligence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11291825" y="2042400"/>
            <a:ext cx="2808300" cy="424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 rot="10800000" flipH="1">
            <a:off x="11592176" y="2918623"/>
            <a:ext cx="354600" cy="118800"/>
          </a:xfrm>
          <a:prstGeom prst="rtTriangl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7"/>
          <p:cNvSpPr/>
          <p:nvPr/>
        </p:nvSpPr>
        <p:spPr>
          <a:xfrm rot="10800000">
            <a:off x="11027427" y="2303916"/>
            <a:ext cx="494700" cy="3564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 rot="10800000">
            <a:off x="11232184" y="2918661"/>
            <a:ext cx="360000" cy="210000"/>
          </a:xfrm>
          <a:prstGeom prst="rtTriangle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10981693" y="2266304"/>
            <a:ext cx="719700" cy="65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1036820" y="2173220"/>
            <a:ext cx="609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11303700" y="3090571"/>
            <a:ext cx="28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2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Introduction to Machine Learning APIs</a:t>
            </a:r>
            <a:endParaRPr sz="2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 i="0" u="none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4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Refine the experiment to get your model's training and testing accuracy to be 90% or more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45" name="Google Shape;645;p54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46" name="Google Shape;646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54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48" name="Google Shape;648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9" name="Google Shape;649;p54"/>
          <p:cNvSpPr/>
          <p:nvPr/>
        </p:nvSpPr>
        <p:spPr>
          <a:xfrm>
            <a:off x="3032265" y="3439250"/>
            <a:ext cx="1125000" cy="1175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0" name="Google Shape;650;p54"/>
          <p:cNvCxnSpPr>
            <a:stCxn id="649" idx="6"/>
            <a:endCxn id="651" idx="2"/>
          </p:cNvCxnSpPr>
          <p:nvPr/>
        </p:nvCxnSpPr>
        <p:spPr>
          <a:xfrm>
            <a:off x="4157265" y="4026950"/>
            <a:ext cx="12345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1" name="Google Shape;651;p54"/>
          <p:cNvSpPr/>
          <p:nvPr/>
        </p:nvSpPr>
        <p:spPr>
          <a:xfrm>
            <a:off x="5391758" y="3439250"/>
            <a:ext cx="1125000" cy="1175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2" name="Google Shape;652;p54"/>
          <p:cNvCxnSpPr>
            <a:stCxn id="651" idx="6"/>
            <a:endCxn id="653" idx="2"/>
          </p:cNvCxnSpPr>
          <p:nvPr/>
        </p:nvCxnSpPr>
        <p:spPr>
          <a:xfrm>
            <a:off x="6516758" y="4026950"/>
            <a:ext cx="11970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3" name="Google Shape;653;p54"/>
          <p:cNvSpPr/>
          <p:nvPr/>
        </p:nvSpPr>
        <p:spPr>
          <a:xfrm>
            <a:off x="7713672" y="3439250"/>
            <a:ext cx="1125000" cy="1175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54"/>
          <p:cNvSpPr txBox="1"/>
          <p:nvPr/>
        </p:nvSpPr>
        <p:spPr>
          <a:xfrm>
            <a:off x="2849438" y="4760214"/>
            <a:ext cx="14907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54"/>
          <p:cNvSpPr txBox="1"/>
          <p:nvPr/>
        </p:nvSpPr>
        <p:spPr>
          <a:xfrm>
            <a:off x="5202348" y="4760214"/>
            <a:ext cx="14907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54"/>
          <p:cNvSpPr txBox="1"/>
          <p:nvPr/>
        </p:nvSpPr>
        <p:spPr>
          <a:xfrm>
            <a:off x="7259625" y="4760214"/>
            <a:ext cx="2032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7" name="Google Shape;657;p54"/>
          <p:cNvCxnSpPr>
            <a:stCxn id="653" idx="6"/>
            <a:endCxn id="658" idx="2"/>
          </p:cNvCxnSpPr>
          <p:nvPr/>
        </p:nvCxnSpPr>
        <p:spPr>
          <a:xfrm>
            <a:off x="8838672" y="4026950"/>
            <a:ext cx="13635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8" name="Google Shape;658;p54"/>
          <p:cNvSpPr/>
          <p:nvPr/>
        </p:nvSpPr>
        <p:spPr>
          <a:xfrm>
            <a:off x="10202161" y="3439250"/>
            <a:ext cx="1125000" cy="1175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54"/>
          <p:cNvSpPr txBox="1"/>
          <p:nvPr/>
        </p:nvSpPr>
        <p:spPr>
          <a:xfrm>
            <a:off x="9748157" y="4760214"/>
            <a:ext cx="2032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5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Tweak the model: Run More Experiments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65" name="Google Shape;665;p55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66" name="Google Shape;666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55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68" name="Google Shape;668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69" name="Google Shape;669;p55"/>
          <p:cNvCxnSpPr>
            <a:stCxn id="670" idx="6"/>
            <a:endCxn id="671" idx="2"/>
          </p:cNvCxnSpPr>
          <p:nvPr/>
        </p:nvCxnSpPr>
        <p:spPr>
          <a:xfrm flipH="1">
            <a:off x="3428162" y="2777210"/>
            <a:ext cx="7797000" cy="600"/>
          </a:xfrm>
          <a:prstGeom prst="bentConnector5">
            <a:avLst>
              <a:gd name="adj1" fmla="val -3054"/>
              <a:gd name="adj2" fmla="val -121887500"/>
              <a:gd name="adj3" fmla="val 103053"/>
            </a:avLst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671" name="Google Shape;671;p55"/>
          <p:cNvSpPr/>
          <p:nvPr/>
        </p:nvSpPr>
        <p:spPr>
          <a:xfrm>
            <a:off x="3428251" y="2284010"/>
            <a:ext cx="806400" cy="986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2" name="Google Shape;672;p55"/>
          <p:cNvCxnSpPr>
            <a:stCxn id="671" idx="6"/>
            <a:endCxn id="673" idx="2"/>
          </p:cNvCxnSpPr>
          <p:nvPr/>
        </p:nvCxnSpPr>
        <p:spPr>
          <a:xfrm>
            <a:off x="4234651" y="2777210"/>
            <a:ext cx="8853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3" name="Google Shape;673;p55"/>
          <p:cNvSpPr/>
          <p:nvPr/>
        </p:nvSpPr>
        <p:spPr>
          <a:xfrm>
            <a:off x="5119984" y="2284010"/>
            <a:ext cx="806400" cy="986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4" name="Google Shape;674;p55"/>
          <p:cNvCxnSpPr>
            <a:stCxn id="673" idx="6"/>
            <a:endCxn id="675" idx="2"/>
          </p:cNvCxnSpPr>
          <p:nvPr/>
        </p:nvCxnSpPr>
        <p:spPr>
          <a:xfrm>
            <a:off x="5926384" y="2777210"/>
            <a:ext cx="8583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5" name="Google Shape;675;p55"/>
          <p:cNvSpPr/>
          <p:nvPr/>
        </p:nvSpPr>
        <p:spPr>
          <a:xfrm>
            <a:off x="6784773" y="2284010"/>
            <a:ext cx="806400" cy="986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55"/>
          <p:cNvSpPr txBox="1"/>
          <p:nvPr/>
        </p:nvSpPr>
        <p:spPr>
          <a:xfrm>
            <a:off x="3297165" y="3392716"/>
            <a:ext cx="1068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55"/>
          <p:cNvSpPr txBox="1"/>
          <p:nvPr/>
        </p:nvSpPr>
        <p:spPr>
          <a:xfrm>
            <a:off x="4984179" y="3392716"/>
            <a:ext cx="10689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8" name="Google Shape;678;p55"/>
          <p:cNvCxnSpPr>
            <a:stCxn id="675" idx="6"/>
            <a:endCxn id="679" idx="2"/>
          </p:cNvCxnSpPr>
          <p:nvPr/>
        </p:nvCxnSpPr>
        <p:spPr>
          <a:xfrm>
            <a:off x="7591173" y="2777210"/>
            <a:ext cx="9777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9" name="Google Shape;679;p55"/>
          <p:cNvSpPr/>
          <p:nvPr/>
        </p:nvSpPr>
        <p:spPr>
          <a:xfrm>
            <a:off x="8568996" y="2284010"/>
            <a:ext cx="806400" cy="986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55"/>
          <p:cNvSpPr txBox="1"/>
          <p:nvPr/>
        </p:nvSpPr>
        <p:spPr>
          <a:xfrm>
            <a:off x="8243480" y="3392716"/>
            <a:ext cx="14577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81" name="Google Shape;681;p55"/>
          <p:cNvCxnSpPr>
            <a:stCxn id="679" idx="6"/>
            <a:endCxn id="670" idx="2"/>
          </p:cNvCxnSpPr>
          <p:nvPr/>
        </p:nvCxnSpPr>
        <p:spPr>
          <a:xfrm>
            <a:off x="9375396" y="2777210"/>
            <a:ext cx="10434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2" name="Google Shape;682;p55"/>
          <p:cNvSpPr txBox="1"/>
          <p:nvPr/>
        </p:nvSpPr>
        <p:spPr>
          <a:xfrm>
            <a:off x="10062250" y="3639024"/>
            <a:ext cx="15456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55"/>
          <p:cNvSpPr/>
          <p:nvPr/>
        </p:nvSpPr>
        <p:spPr>
          <a:xfrm>
            <a:off x="10418762" y="2284010"/>
            <a:ext cx="806400" cy="9864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3" name="Google Shape;683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16462" y="4857778"/>
            <a:ext cx="10113876" cy="183552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5"/>
          <p:cNvSpPr txBox="1"/>
          <p:nvPr/>
        </p:nvSpPr>
        <p:spPr>
          <a:xfrm>
            <a:off x="6524998" y="3392716"/>
            <a:ext cx="1457700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6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Tweak the model: Run More Experiments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90" name="Google Shape;690;p56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691" name="Google Shape;691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56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93" name="Google Shape;693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94" name="Google Shape;694;p56"/>
          <p:cNvCxnSpPr>
            <a:stCxn id="695" idx="6"/>
            <a:endCxn id="696" idx="2"/>
          </p:cNvCxnSpPr>
          <p:nvPr/>
        </p:nvCxnSpPr>
        <p:spPr>
          <a:xfrm flipH="1">
            <a:off x="3002755" y="2756577"/>
            <a:ext cx="8523000" cy="600"/>
          </a:xfrm>
          <a:prstGeom prst="bentConnector5">
            <a:avLst>
              <a:gd name="adj1" fmla="val -2794"/>
              <a:gd name="adj2" fmla="val -119762500"/>
              <a:gd name="adj3" fmla="val 102793"/>
            </a:avLst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696" name="Google Shape;696;p56"/>
          <p:cNvSpPr/>
          <p:nvPr/>
        </p:nvSpPr>
        <p:spPr>
          <a:xfrm>
            <a:off x="3002792" y="2276127"/>
            <a:ext cx="881700" cy="9609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7" name="Google Shape;697;p56"/>
          <p:cNvCxnSpPr>
            <a:stCxn id="696" idx="6"/>
            <a:endCxn id="698" idx="2"/>
          </p:cNvCxnSpPr>
          <p:nvPr/>
        </p:nvCxnSpPr>
        <p:spPr>
          <a:xfrm>
            <a:off x="3884492" y="2756577"/>
            <a:ext cx="9675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8" name="Google Shape;698;p56"/>
          <p:cNvSpPr/>
          <p:nvPr/>
        </p:nvSpPr>
        <p:spPr>
          <a:xfrm>
            <a:off x="4852010" y="2276127"/>
            <a:ext cx="881700" cy="9609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9" name="Google Shape;699;p56"/>
          <p:cNvCxnSpPr>
            <a:stCxn id="698" idx="6"/>
            <a:endCxn id="700" idx="2"/>
          </p:cNvCxnSpPr>
          <p:nvPr/>
        </p:nvCxnSpPr>
        <p:spPr>
          <a:xfrm>
            <a:off x="5733710" y="2756577"/>
            <a:ext cx="9381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0" name="Google Shape;700;p56"/>
          <p:cNvSpPr/>
          <p:nvPr/>
        </p:nvSpPr>
        <p:spPr>
          <a:xfrm>
            <a:off x="6671776" y="2276127"/>
            <a:ext cx="881700" cy="9609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1" name="Google Shape;701;p56"/>
          <p:cNvSpPr txBox="1"/>
          <p:nvPr/>
        </p:nvSpPr>
        <p:spPr>
          <a:xfrm>
            <a:off x="2859503" y="3355903"/>
            <a:ext cx="1168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56"/>
          <p:cNvSpPr txBox="1"/>
          <p:nvPr/>
        </p:nvSpPr>
        <p:spPr>
          <a:xfrm>
            <a:off x="4703563" y="3355903"/>
            <a:ext cx="1168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3" name="Google Shape;703;p56"/>
          <p:cNvCxnSpPr>
            <a:stCxn id="700" idx="6"/>
            <a:endCxn id="704" idx="2"/>
          </p:cNvCxnSpPr>
          <p:nvPr/>
        </p:nvCxnSpPr>
        <p:spPr>
          <a:xfrm>
            <a:off x="7553476" y="2756577"/>
            <a:ext cx="1068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4" name="Google Shape;704;p56"/>
          <p:cNvSpPr/>
          <p:nvPr/>
        </p:nvSpPr>
        <p:spPr>
          <a:xfrm>
            <a:off x="8622093" y="2276127"/>
            <a:ext cx="881700" cy="9609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56"/>
          <p:cNvSpPr txBox="1"/>
          <p:nvPr/>
        </p:nvSpPr>
        <p:spPr>
          <a:xfrm>
            <a:off x="8266274" y="3355903"/>
            <a:ext cx="15933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6" name="Google Shape;706;p56"/>
          <p:cNvCxnSpPr>
            <a:stCxn id="704" idx="6"/>
            <a:endCxn id="695" idx="2"/>
          </p:cNvCxnSpPr>
          <p:nvPr/>
        </p:nvCxnSpPr>
        <p:spPr>
          <a:xfrm>
            <a:off x="9503793" y="2756577"/>
            <a:ext cx="11403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7" name="Google Shape;707;p56"/>
          <p:cNvSpPr txBox="1"/>
          <p:nvPr/>
        </p:nvSpPr>
        <p:spPr>
          <a:xfrm>
            <a:off x="10254355" y="3595785"/>
            <a:ext cx="16893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56"/>
          <p:cNvSpPr/>
          <p:nvPr/>
        </p:nvSpPr>
        <p:spPr>
          <a:xfrm>
            <a:off x="10644055" y="2276127"/>
            <a:ext cx="881700" cy="9609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8" name="Google Shape;708;p56"/>
          <p:cNvPicPr preferRelativeResize="0"/>
          <p:nvPr/>
        </p:nvPicPr>
        <p:blipFill rotWithShape="1">
          <a:blip r:embed="rId5">
            <a:alphaModFix/>
          </a:blip>
          <a:srcRect t="1342" b="1342"/>
          <a:stretch/>
        </p:blipFill>
        <p:spPr>
          <a:xfrm>
            <a:off x="2480750" y="4509789"/>
            <a:ext cx="9668902" cy="231293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6"/>
          <p:cNvSpPr txBox="1"/>
          <p:nvPr/>
        </p:nvSpPr>
        <p:spPr>
          <a:xfrm>
            <a:off x="6387817" y="3355903"/>
            <a:ext cx="15933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7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Tweak the model: Run More Experiments</a:t>
            </a:r>
            <a:b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15" name="Google Shape;715;p57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716" name="Google Shape;716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57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718" name="Google Shape;718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9" name="Google Shape;719;p57"/>
          <p:cNvCxnSpPr>
            <a:stCxn id="720" idx="6"/>
            <a:endCxn id="721" idx="2"/>
          </p:cNvCxnSpPr>
          <p:nvPr/>
        </p:nvCxnSpPr>
        <p:spPr>
          <a:xfrm flipH="1">
            <a:off x="2238367" y="2568735"/>
            <a:ext cx="9677400" cy="600"/>
          </a:xfrm>
          <a:prstGeom prst="bentConnector5">
            <a:avLst>
              <a:gd name="adj1" fmla="val -2638"/>
              <a:gd name="adj2" fmla="val -121087500"/>
              <a:gd name="adj3" fmla="val 102639"/>
            </a:avLst>
          </a:prstGeom>
          <a:noFill/>
          <a:ln w="28575" cap="flat" cmpd="sng">
            <a:solidFill>
              <a:srgbClr val="595959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721" name="Google Shape;721;p57"/>
          <p:cNvSpPr/>
          <p:nvPr/>
        </p:nvSpPr>
        <p:spPr>
          <a:xfrm>
            <a:off x="2238258" y="2018685"/>
            <a:ext cx="1001100" cy="1100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2" name="Google Shape;722;p57"/>
          <p:cNvCxnSpPr>
            <a:stCxn id="721" idx="6"/>
            <a:endCxn id="723" idx="2"/>
          </p:cNvCxnSpPr>
          <p:nvPr/>
        </p:nvCxnSpPr>
        <p:spPr>
          <a:xfrm>
            <a:off x="3239358" y="2568735"/>
            <a:ext cx="10986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3" name="Google Shape;723;p57"/>
          <p:cNvSpPr/>
          <p:nvPr/>
        </p:nvSpPr>
        <p:spPr>
          <a:xfrm>
            <a:off x="4337986" y="2018685"/>
            <a:ext cx="1001100" cy="1100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4" name="Google Shape;724;p57"/>
          <p:cNvCxnSpPr>
            <a:stCxn id="723" idx="6"/>
            <a:endCxn id="725" idx="2"/>
          </p:cNvCxnSpPr>
          <p:nvPr/>
        </p:nvCxnSpPr>
        <p:spPr>
          <a:xfrm>
            <a:off x="5339086" y="2568735"/>
            <a:ext cx="10653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5" name="Google Shape;725;p57"/>
          <p:cNvSpPr/>
          <p:nvPr/>
        </p:nvSpPr>
        <p:spPr>
          <a:xfrm>
            <a:off x="6404272" y="2018685"/>
            <a:ext cx="1001100" cy="11001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6" name="Google Shape;726;p57"/>
          <p:cNvSpPr txBox="1"/>
          <p:nvPr/>
        </p:nvSpPr>
        <p:spPr>
          <a:xfrm>
            <a:off x="2075559" y="3254784"/>
            <a:ext cx="13266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Set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57"/>
          <p:cNvSpPr txBox="1"/>
          <p:nvPr/>
        </p:nvSpPr>
        <p:spPr>
          <a:xfrm>
            <a:off x="4169430" y="3254784"/>
            <a:ext cx="13266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Split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57"/>
          <p:cNvSpPr txBox="1"/>
          <p:nvPr/>
        </p:nvSpPr>
        <p:spPr>
          <a:xfrm>
            <a:off x="6081846" y="3254784"/>
            <a:ext cx="18093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9" name="Google Shape;729;p57"/>
          <p:cNvCxnSpPr>
            <a:stCxn id="725" idx="6"/>
            <a:endCxn id="730" idx="2"/>
          </p:cNvCxnSpPr>
          <p:nvPr/>
        </p:nvCxnSpPr>
        <p:spPr>
          <a:xfrm>
            <a:off x="7405372" y="2568735"/>
            <a:ext cx="12135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0" name="Google Shape;730;p57"/>
          <p:cNvSpPr/>
          <p:nvPr/>
        </p:nvSpPr>
        <p:spPr>
          <a:xfrm>
            <a:off x="8618795" y="2018685"/>
            <a:ext cx="1001100" cy="1100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1" name="Google Shape;731;p57"/>
          <p:cNvSpPr txBox="1"/>
          <p:nvPr/>
        </p:nvSpPr>
        <p:spPr>
          <a:xfrm>
            <a:off x="8214774" y="3254784"/>
            <a:ext cx="18093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32" name="Google Shape;732;p57"/>
          <p:cNvCxnSpPr>
            <a:stCxn id="730" idx="6"/>
            <a:endCxn id="720" idx="2"/>
          </p:cNvCxnSpPr>
          <p:nvPr/>
        </p:nvCxnSpPr>
        <p:spPr>
          <a:xfrm>
            <a:off x="9619895" y="2568735"/>
            <a:ext cx="12948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3" name="Google Shape;733;p57"/>
          <p:cNvSpPr txBox="1"/>
          <p:nvPr/>
        </p:nvSpPr>
        <p:spPr>
          <a:xfrm>
            <a:off x="10472176" y="3529394"/>
            <a:ext cx="19182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20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57"/>
          <p:cNvSpPr/>
          <p:nvPr/>
        </p:nvSpPr>
        <p:spPr>
          <a:xfrm>
            <a:off x="10914667" y="2018685"/>
            <a:ext cx="1001100" cy="1100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400" b="0" i="0" u="none" strike="noStrike" cap="none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4" name="Google Shape;734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6742" y="4761118"/>
            <a:ext cx="4056235" cy="253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8"/>
          <p:cNvSpPr txBox="1"/>
          <p:nvPr/>
        </p:nvSpPr>
        <p:spPr>
          <a:xfrm>
            <a:off x="707125" y="3269950"/>
            <a:ext cx="86103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 about photos of </a:t>
            </a:r>
            <a:r>
              <a:rPr lang="en" sz="6400" b="1" i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everything?</a:t>
            </a:r>
            <a:endParaRPr sz="6400" b="1" i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40" name="Google Shape;740;p58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8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42" name="Google Shape;742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9"/>
          <p:cNvSpPr txBox="1"/>
          <p:nvPr/>
        </p:nvSpPr>
        <p:spPr>
          <a:xfrm>
            <a:off x="707125" y="3269950"/>
            <a:ext cx="93489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 about other types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of unstructured data?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 i="1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Video, audio, text...</a:t>
            </a:r>
            <a:endParaRPr sz="6400" b="1" i="1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48" name="Google Shape;748;p59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9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50" name="Google Shape;750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0"/>
          <p:cNvSpPr txBox="1"/>
          <p:nvPr/>
        </p:nvSpPr>
        <p:spPr>
          <a:xfrm>
            <a:off x="914400" y="508275"/>
            <a:ext cx="118302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Two ways Google can help us benefit from ML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56" name="Google Shape;756;p6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757" name="Google Shape;757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6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759" name="Google Shape;759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0" name="Google Shape;760;p60"/>
          <p:cNvPicPr preferRelativeResize="0"/>
          <p:nvPr/>
        </p:nvPicPr>
        <p:blipFill rotWithShape="1">
          <a:blip r:embed="rId5">
            <a:alphaModFix/>
          </a:blip>
          <a:srcRect l="3445" t="19105" r="3427" b="12293"/>
          <a:stretch/>
        </p:blipFill>
        <p:spPr>
          <a:xfrm>
            <a:off x="1220675" y="1723125"/>
            <a:ext cx="12189060" cy="50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 txBox="1"/>
          <p:nvPr/>
        </p:nvSpPr>
        <p:spPr>
          <a:xfrm>
            <a:off x="707125" y="3269950"/>
            <a:ext cx="71646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 is the Google Vision API?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66" name="Google Shape;766;p61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1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68" name="Google Shape;76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"/>
            <a:ext cx="14630400" cy="8229568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 txBox="1"/>
          <p:nvPr/>
        </p:nvSpPr>
        <p:spPr>
          <a:xfrm>
            <a:off x="1371610" y="23575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Vision API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5" name="Google Shape;775;p62"/>
          <p:cNvSpPr txBox="1"/>
          <p:nvPr/>
        </p:nvSpPr>
        <p:spPr>
          <a:xfrm>
            <a:off x="1371610" y="31691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Complex image detection with a simple REST request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76" name="Google Shape;776;p62"/>
          <p:cNvSpPr txBox="1"/>
          <p:nvPr/>
        </p:nvSpPr>
        <p:spPr>
          <a:xfrm>
            <a:off x="1371600" y="3843975"/>
            <a:ext cx="7619100" cy="18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The Cloud Vision API gives you contextual data on your images by leveraging Google’s vast network of machine learning expertise with a single API request. It uses a pre-trained model trained on a large dataset of images, similar to the models used to power Google Photos.</a:t>
            </a:r>
            <a:endParaRPr sz="2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77" name="Google Shape;777;p62"/>
          <p:cNvGrpSpPr/>
          <p:nvPr/>
        </p:nvGrpSpPr>
        <p:grpSpPr>
          <a:xfrm>
            <a:off x="11659923" y="5560344"/>
            <a:ext cx="5671833" cy="1485229"/>
            <a:chOff x="386281" y="563900"/>
            <a:chExt cx="5867819" cy="1536550"/>
          </a:xfrm>
        </p:grpSpPr>
        <p:pic>
          <p:nvPicPr>
            <p:cNvPr id="778" name="Google Shape;778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" name="Google Shape;779;p6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780" name="Google Shape;780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3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786" name="Google Shape;7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1"/>
            <a:ext cx="14630400" cy="822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707125" y="3269950"/>
            <a:ext cx="72435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Let’s try some 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human-powered image detection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1373100" y="742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Gandhinagar</a:t>
            </a:r>
            <a:endParaRPr sz="1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"/>
            <a:ext cx="14630400" cy="822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4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Vision API: 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cloud.google.com/vision/</a:t>
            </a:r>
            <a:endParaRPr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92" name="Google Shape;792;p64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793" name="Google Shape;793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Google Shape;794;p64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795" name="Google Shape;795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6" name="Google Shape;79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7550" y="1741713"/>
            <a:ext cx="9675301" cy="51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5"/>
          <p:cNvSpPr txBox="1">
            <a:spLocks noGrp="1"/>
          </p:cNvSpPr>
          <p:nvPr>
            <p:ph type="body" idx="4294967295"/>
          </p:nvPr>
        </p:nvSpPr>
        <p:spPr>
          <a:xfrm>
            <a:off x="1371600" y="708100"/>
            <a:ext cx="12322200" cy="6378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landmarkAnnotations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mid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"/m/04x4w7",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description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"25 de Abril Bridge",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score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0.87690926,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boundingPoly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vertices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87,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138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},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...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]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locations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latLng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{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latitude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38.693791,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</a:t>
            </a:r>
            <a:r>
              <a:rPr lang="en" sz="18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longitude</a:t>
            </a: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-9.177360534667969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}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}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]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b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]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6"/>
          <p:cNvSpPr txBox="1">
            <a:spLocks noGrp="1"/>
          </p:cNvSpPr>
          <p:nvPr>
            <p:ph type="body" idx="4294967295"/>
          </p:nvPr>
        </p:nvSpPr>
        <p:spPr>
          <a:xfrm>
            <a:off x="1371600" y="708100"/>
            <a:ext cx="12322200" cy="6378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webEntities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9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entityId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"/m/04x4w7",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9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description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"25 de Abril Bridge"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9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entityId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"/m/0gnqtl",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9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description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"Christ the King"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9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entityId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"/m/02snjn",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9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description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"University of Lisbon"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...</a:t>
            </a:r>
            <a:b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043"/>
        </a:solid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7"/>
          <p:cNvSpPr txBox="1">
            <a:spLocks noGrp="1"/>
          </p:cNvSpPr>
          <p:nvPr>
            <p:ph type="body" idx="4294967295"/>
          </p:nvPr>
        </p:nvSpPr>
        <p:spPr>
          <a:xfrm>
            <a:off x="1371600" y="784300"/>
            <a:ext cx="12322200" cy="6378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fullMatchingImages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9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url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"http://travelanddance.be/onewebmedia/55%20lisbon.jpg"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...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],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visuallySimilarImages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9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url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"http://2.bp.blogspot.com/-3QFcsa0kJFE/TjLxF5MgbHI/AAAAAAAADZE/mp6gmJbmZDo/s400/puente+25.jpg"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...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],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en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pagesWithMatchingImages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[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"</a:t>
            </a:r>
            <a:r>
              <a:rPr lang="en" sz="1900">
                <a:solidFill>
                  <a:schemeClr val="accent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url</a:t>
            </a: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"https://www.youtube.com/watch?v=OJirc431z2Y"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},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...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8"/>
          <p:cNvSpPr txBox="1"/>
          <p:nvPr/>
        </p:nvSpPr>
        <p:spPr>
          <a:xfrm>
            <a:off x="914395" y="508275"/>
            <a:ext cx="12918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Natural Language Understanding API: </a:t>
            </a:r>
            <a:r>
              <a:rPr lang="en" sz="2400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cloud.google.com/natural-language/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17" name="Google Shape;817;p68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818" name="Google Shape;818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68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20" name="Google Shape;820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1" name="Google Shape;821;p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0850" y="1785450"/>
            <a:ext cx="9892373" cy="53171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9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Speech API: </a:t>
            </a:r>
            <a:endParaRPr sz="3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97A7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cloud.google.com/speech/</a:t>
            </a:r>
            <a:endParaRPr sz="24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27" name="Google Shape;827;p69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828" name="Google Shape;828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69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30" name="Google Shape;830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1" name="Google Shape;831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9900" y="1741450"/>
            <a:ext cx="10990600" cy="512893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0"/>
          <p:cNvSpPr txBox="1"/>
          <p:nvPr/>
        </p:nvSpPr>
        <p:spPr>
          <a:xfrm>
            <a:off x="4267210" y="2433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This is just a Start!</a:t>
            </a:r>
            <a:endParaRPr sz="38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7" name="Google Shape;837;p70"/>
          <p:cNvSpPr txBox="1"/>
          <p:nvPr/>
        </p:nvSpPr>
        <p:spPr>
          <a:xfrm>
            <a:off x="4267210" y="3245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8" name="Google Shape;838;p70"/>
          <p:cNvSpPr txBox="1"/>
          <p:nvPr/>
        </p:nvSpPr>
        <p:spPr>
          <a:xfrm>
            <a:off x="4267200" y="3268175"/>
            <a:ext cx="7619100" cy="21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We will have an AI Doctor</a:t>
            </a:r>
            <a:endParaRPr sz="2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Our Boss will be a Bot</a:t>
            </a:r>
            <a:endParaRPr sz="2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There will be Robot Criminals</a:t>
            </a:r>
            <a:endParaRPr sz="2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Robots will beat us at Sports</a:t>
            </a:r>
            <a:endParaRPr sz="2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News will not be written by Humans, </a:t>
            </a:r>
            <a:r>
              <a:rPr lang="en" sz="2200" i="1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Poems too!</a:t>
            </a:r>
            <a:endParaRPr sz="2200" i="1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We will live as Chatbots after we Die</a:t>
            </a:r>
            <a:endParaRPr sz="2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The day is not so far when there will be all Robot Speakers in DevFest Gandhinagar !?</a:t>
            </a:r>
            <a:endParaRPr sz="2200" b="1" i="1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39" name="Google Shape;839;p7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840" name="Google Shape;840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7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42" name="Google Shape;842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3" name="Google Shape;843;p70"/>
          <p:cNvSpPr/>
          <p:nvPr/>
        </p:nvSpPr>
        <p:spPr>
          <a:xfrm rot="5400000">
            <a:off x="-2758175" y="3857725"/>
            <a:ext cx="7940100" cy="578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70"/>
          <p:cNvSpPr/>
          <p:nvPr/>
        </p:nvSpPr>
        <p:spPr>
          <a:xfrm>
            <a:off x="1003681" y="286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0"/>
          <p:cNvSpPr/>
          <p:nvPr/>
        </p:nvSpPr>
        <p:spPr>
          <a:xfrm>
            <a:off x="1003683" y="1020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70"/>
          <p:cNvSpPr/>
          <p:nvPr/>
        </p:nvSpPr>
        <p:spPr>
          <a:xfrm>
            <a:off x="1003680" y="1754977"/>
            <a:ext cx="426300" cy="426900"/>
          </a:xfrm>
          <a:prstGeom prst="ellipse">
            <a:avLst/>
          </a:prstGeom>
          <a:solidFill>
            <a:srgbClr val="DB4437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0"/>
          <p:cNvSpPr/>
          <p:nvPr/>
        </p:nvSpPr>
        <p:spPr>
          <a:xfrm>
            <a:off x="1003666" y="2489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8" name="Google Shape;848;p70"/>
          <p:cNvCxnSpPr>
            <a:stCxn id="849" idx="6"/>
            <a:endCxn id="850" idx="5"/>
          </p:cNvCxnSpPr>
          <p:nvPr/>
        </p:nvCxnSpPr>
        <p:spPr>
          <a:xfrm rot="10800000" flipH="1">
            <a:off x="1429980" y="2758927"/>
            <a:ext cx="2610300" cy="5083500"/>
          </a:xfrm>
          <a:prstGeom prst="bentConnector4">
            <a:avLst>
              <a:gd name="adj1" fmla="val 49991"/>
              <a:gd name="adj2" fmla="val 100549"/>
            </a:avLst>
          </a:prstGeom>
          <a:noFill/>
          <a:ln w="38100" cap="flat" cmpd="sng">
            <a:solidFill>
              <a:srgbClr val="EA43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0" name="Google Shape;850;p70"/>
          <p:cNvSpPr/>
          <p:nvPr/>
        </p:nvSpPr>
        <p:spPr>
          <a:xfrm rot="8516490">
            <a:off x="4041305" y="2666877"/>
            <a:ext cx="205364" cy="213048"/>
          </a:xfrm>
          <a:prstGeom prst="ellipse">
            <a:avLst/>
          </a:prstGeom>
          <a:solidFill>
            <a:srgbClr val="EA433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0"/>
          <p:cNvSpPr/>
          <p:nvPr/>
        </p:nvSpPr>
        <p:spPr>
          <a:xfrm>
            <a:off x="1003681" y="3223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0"/>
          <p:cNvSpPr/>
          <p:nvPr/>
        </p:nvSpPr>
        <p:spPr>
          <a:xfrm>
            <a:off x="1003683" y="3957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70"/>
          <p:cNvSpPr/>
          <p:nvPr/>
        </p:nvSpPr>
        <p:spPr>
          <a:xfrm>
            <a:off x="1003680" y="4691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70"/>
          <p:cNvSpPr/>
          <p:nvPr/>
        </p:nvSpPr>
        <p:spPr>
          <a:xfrm>
            <a:off x="1003666" y="5426220"/>
            <a:ext cx="426300" cy="4269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70"/>
          <p:cNvSpPr/>
          <p:nvPr/>
        </p:nvSpPr>
        <p:spPr>
          <a:xfrm>
            <a:off x="1003681" y="6160479"/>
            <a:ext cx="426300" cy="4269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spcFirstLastPara="1" wrap="square" lIns="73150" tIns="73150" rIns="73150" bIns="73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70"/>
          <p:cNvSpPr/>
          <p:nvPr/>
        </p:nvSpPr>
        <p:spPr>
          <a:xfrm>
            <a:off x="1003683" y="6894729"/>
            <a:ext cx="426300" cy="4269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0"/>
          <p:cNvSpPr/>
          <p:nvPr/>
        </p:nvSpPr>
        <p:spPr>
          <a:xfrm>
            <a:off x="1003680" y="7628977"/>
            <a:ext cx="426300" cy="4269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73150" tIns="73150" rIns="73150" bIns="73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1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862" name="Google Shape;8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1"/>
          <p:cNvSpPr txBox="1"/>
          <p:nvPr/>
        </p:nvSpPr>
        <p:spPr>
          <a:xfrm>
            <a:off x="337725" y="294175"/>
            <a:ext cx="13822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i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AI could be the reason why we've never met Aliens</a:t>
            </a:r>
            <a:endParaRPr sz="4400" b="1" i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1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Elon Musk described AI as an “existential threat” to humanity, meaning that it could </a:t>
            </a:r>
            <a:endParaRPr sz="2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erase mankind from the universe entirely</a:t>
            </a:r>
            <a:endParaRPr sz="2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72"/>
          <p:cNvSpPr txBox="1"/>
          <p:nvPr/>
        </p:nvSpPr>
        <p:spPr>
          <a:xfrm>
            <a:off x="914410" y="298675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Q&amp;A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70" name="Google Shape;870;p72"/>
          <p:cNvSpPr txBox="1"/>
          <p:nvPr/>
        </p:nvSpPr>
        <p:spPr>
          <a:xfrm>
            <a:off x="914410" y="4179309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Comments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Suggestions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871" name="Google Shape;871;p72"/>
          <p:cNvGrpSpPr/>
          <p:nvPr/>
        </p:nvGrpSpPr>
        <p:grpSpPr>
          <a:xfrm>
            <a:off x="691081" y="563900"/>
            <a:ext cx="5867819" cy="1536550"/>
            <a:chOff x="386281" y="563900"/>
            <a:chExt cx="5867819" cy="1536550"/>
          </a:xfrm>
        </p:grpSpPr>
        <p:pic>
          <p:nvPicPr>
            <p:cNvPr id="872" name="Google Shape;872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3" name="Google Shape;873;p7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74" name="Google Shape;874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73"/>
          <p:cNvSpPr txBox="1"/>
          <p:nvPr/>
        </p:nvSpPr>
        <p:spPr>
          <a:xfrm>
            <a:off x="2716825" y="6475700"/>
            <a:ext cx="62202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Charmi Chokshi</a:t>
            </a:r>
            <a:endParaRPr sz="240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              </a:t>
            </a:r>
            <a:r>
              <a:rPr lang="en" sz="25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charmichokshi</a:t>
            </a:r>
            <a:endParaRPr sz="25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pSp>
        <p:nvGrpSpPr>
          <p:cNvPr id="881" name="Google Shape;881;p73"/>
          <p:cNvGrpSpPr/>
          <p:nvPr/>
        </p:nvGrpSpPr>
        <p:grpSpPr>
          <a:xfrm>
            <a:off x="686381" y="563900"/>
            <a:ext cx="5867819" cy="1536550"/>
            <a:chOff x="386281" y="563900"/>
            <a:chExt cx="5867819" cy="1536550"/>
          </a:xfrm>
        </p:grpSpPr>
        <p:pic>
          <p:nvPicPr>
            <p:cNvPr id="882" name="Google Shape;882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3" name="Google Shape;883;p73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884" name="Google Shape;884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5" name="Google Shape;885;p73"/>
          <p:cNvSpPr txBox="1"/>
          <p:nvPr/>
        </p:nvSpPr>
        <p:spPr>
          <a:xfrm>
            <a:off x="847125" y="3400000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6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86" name="Google Shape;88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124" y="6252650"/>
            <a:ext cx="1594425" cy="156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3"/>
          <p:cNvPicPr preferRelativeResize="0"/>
          <p:nvPr/>
        </p:nvPicPr>
        <p:blipFill rotWithShape="1">
          <a:blip r:embed="rId7">
            <a:alphaModFix/>
          </a:blip>
          <a:srcRect l="7756" t="8083" r="52402" b="52075"/>
          <a:stretch/>
        </p:blipFill>
        <p:spPr>
          <a:xfrm>
            <a:off x="2845775" y="7052325"/>
            <a:ext cx="363175" cy="3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5778" y="7052328"/>
            <a:ext cx="363159" cy="36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would we do this without ML?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8" name="Google Shape;178;p29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179" name="Google Shape;17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9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81" name="Google Shape;181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2288125"/>
            <a:ext cx="5817050" cy="39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500" y="1835938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would we do this without ML?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89" name="Google Shape;189;p30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190" name="Google Shape;19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30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92" name="Google Shape;19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30"/>
          <p:cNvPicPr preferRelativeResize="0"/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1143000" y="2288125"/>
            <a:ext cx="5817050" cy="39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>
            <a:off x="7943500" y="1835938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would we do this without ML?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00" name="Google Shape;200;p31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201" name="Google Shape;20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1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03" name="Google Shape;20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" name="Google Shape;2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900" y="2882788"/>
            <a:ext cx="3843854" cy="284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4008" y="2558271"/>
            <a:ext cx="3147016" cy="3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18500" y="2017500"/>
            <a:ext cx="4327150" cy="43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Traditional Programming vs ML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12" name="Google Shape;212;p32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213" name="Google Shape;21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2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15" name="Google Shape;21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32"/>
          <p:cNvSpPr/>
          <p:nvPr/>
        </p:nvSpPr>
        <p:spPr>
          <a:xfrm>
            <a:off x="7988362" y="2200001"/>
            <a:ext cx="3666900" cy="479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3571935" y="2200001"/>
            <a:ext cx="3666900" cy="479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/>
          <p:nvPr/>
        </p:nvSpPr>
        <p:spPr>
          <a:xfrm rot="10800000" flipH="1">
            <a:off x="3534731" y="3087257"/>
            <a:ext cx="546300" cy="120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2"/>
          <p:cNvSpPr/>
          <p:nvPr/>
        </p:nvSpPr>
        <p:spPr>
          <a:xfrm rot="10800000">
            <a:off x="3356130" y="3085137"/>
            <a:ext cx="555000" cy="212100"/>
          </a:xfrm>
          <a:prstGeom prst="rtTriangle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3334450" y="2426125"/>
            <a:ext cx="750300" cy="659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32"/>
          <p:cNvSpPr/>
          <p:nvPr/>
        </p:nvSpPr>
        <p:spPr>
          <a:xfrm rot="10800000" flipH="1">
            <a:off x="8040082" y="3085128"/>
            <a:ext cx="369900" cy="120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2"/>
          <p:cNvSpPr/>
          <p:nvPr/>
        </p:nvSpPr>
        <p:spPr>
          <a:xfrm rot="10800000">
            <a:off x="7712720" y="2464192"/>
            <a:ext cx="515700" cy="360000"/>
          </a:xfrm>
          <a:prstGeom prst="rtTriangle">
            <a:avLst/>
          </a:prstGeom>
          <a:solidFill>
            <a:srgbClr val="074E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/>
          <p:nvPr/>
        </p:nvSpPr>
        <p:spPr>
          <a:xfrm rot="10800000">
            <a:off x="7664790" y="3085193"/>
            <a:ext cx="375300" cy="212100"/>
          </a:xfrm>
          <a:prstGeom prst="rtTriangle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7665012" y="2426179"/>
            <a:ext cx="750300" cy="659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3808451" y="3823983"/>
            <a:ext cx="3171600" cy="3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Explicit instructions from programmer</a:t>
            </a:r>
            <a:b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Improvements come from better algorithms</a:t>
            </a:r>
            <a:b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/>
            </a:r>
            <a:b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500" i="0" u="none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7722483" y="2332149"/>
            <a:ext cx="635400" cy="5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8161126" y="3597483"/>
            <a:ext cx="3261600" cy="3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System learns patterns from data</a:t>
            </a:r>
            <a:b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b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Improvements may also come from additional data</a:t>
            </a:r>
            <a:br>
              <a:rPr lang="en" sz="2500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500" i="1" u="none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500" i="0" u="none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4164618" y="1885250"/>
            <a:ext cx="2865600" cy="19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000" b="1" i="0" u="sng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Traditional Programming</a:t>
            </a:r>
            <a:endParaRPr sz="3000" i="0" u="sng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8466026" y="1885250"/>
            <a:ext cx="2865600" cy="19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3000" b="1" i="0" u="sng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sz="3000" i="0" u="sng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914410" y="508271"/>
            <a:ext cx="85293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 is Machine Learning?</a:t>
            </a:r>
            <a:endParaRPr sz="38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5" name="Google Shape;235;p33"/>
          <p:cNvGrpSpPr/>
          <p:nvPr/>
        </p:nvGrpSpPr>
        <p:grpSpPr>
          <a:xfrm>
            <a:off x="11943998" y="6999694"/>
            <a:ext cx="5671833" cy="1485229"/>
            <a:chOff x="386281" y="563900"/>
            <a:chExt cx="5867819" cy="1536550"/>
          </a:xfrm>
        </p:grpSpPr>
        <p:pic>
          <p:nvPicPr>
            <p:cNvPr id="236" name="Google Shape;23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3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Gandhinagar</a:t>
              </a:r>
              <a:endParaRPr sz="160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38" name="Google Shape;23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33"/>
          <p:cNvSpPr txBox="1"/>
          <p:nvPr/>
        </p:nvSpPr>
        <p:spPr>
          <a:xfrm>
            <a:off x="6492002" y="4429519"/>
            <a:ext cx="16578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Collect Data</a:t>
            </a:r>
            <a:endParaRPr sz="2000" b="1" i="0" u="none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3654732" y="4799089"/>
            <a:ext cx="2099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Define Objective</a:t>
            </a:r>
            <a:endParaRPr sz="2000" b="1" i="0" u="none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1" name="Google Shape;241;p33"/>
          <p:cNvCxnSpPr/>
          <p:nvPr/>
        </p:nvCxnSpPr>
        <p:spPr>
          <a:xfrm>
            <a:off x="2685088" y="4034804"/>
            <a:ext cx="13164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2" name="Google Shape;242;p33"/>
          <p:cNvSpPr txBox="1"/>
          <p:nvPr/>
        </p:nvSpPr>
        <p:spPr>
          <a:xfrm>
            <a:off x="8762752" y="4782025"/>
            <a:ext cx="2353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000" b="1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Train and Test Model</a:t>
            </a:r>
            <a:endParaRPr sz="2000" b="1" i="0" u="none" strike="noStrike" cap="none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3" name="Google Shape;243;p33"/>
          <p:cNvCxnSpPr/>
          <p:nvPr/>
        </p:nvCxnSpPr>
        <p:spPr>
          <a:xfrm>
            <a:off x="8066994" y="4034804"/>
            <a:ext cx="13164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33"/>
          <p:cNvCxnSpPr>
            <a:stCxn id="245" idx="2"/>
            <a:endCxn id="239" idx="2"/>
          </p:cNvCxnSpPr>
          <p:nvPr/>
        </p:nvCxnSpPr>
        <p:spPr>
          <a:xfrm rot="5400000">
            <a:off x="9979605" y="2905481"/>
            <a:ext cx="82800" cy="5400000"/>
          </a:xfrm>
          <a:prstGeom prst="bentConnector3">
            <a:avLst>
              <a:gd name="adj1" fmla="val 651088"/>
            </a:avLst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46" name="Google Shape;246;p33"/>
          <p:cNvGrpSpPr/>
          <p:nvPr/>
        </p:nvGrpSpPr>
        <p:grpSpPr>
          <a:xfrm>
            <a:off x="11361162" y="3329343"/>
            <a:ext cx="2719687" cy="2234737"/>
            <a:chOff x="6987425" y="2357190"/>
            <a:chExt cx="1613100" cy="1162110"/>
          </a:xfrm>
        </p:grpSpPr>
        <p:sp>
          <p:nvSpPr>
            <p:cNvPr id="247" name="Google Shape;247;p33"/>
            <p:cNvSpPr/>
            <p:nvPr/>
          </p:nvSpPr>
          <p:spPr>
            <a:xfrm>
              <a:off x="7423084" y="2357190"/>
              <a:ext cx="780600" cy="68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45" name="Google Shape;245;p33"/>
            <p:cNvSpPr txBox="1"/>
            <p:nvPr/>
          </p:nvSpPr>
          <p:spPr>
            <a:xfrm>
              <a:off x="6987425" y="2994000"/>
              <a:ext cx="1613100" cy="52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000" b="1" i="0" u="none" strike="noStrike" cap="none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Predict</a:t>
              </a:r>
              <a:endParaRPr sz="2000" b="1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248" name="Google Shape;248;p33"/>
          <p:cNvCxnSpPr/>
          <p:nvPr/>
        </p:nvCxnSpPr>
        <p:spPr>
          <a:xfrm>
            <a:off x="10778460" y="4034781"/>
            <a:ext cx="13164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249;p33"/>
          <p:cNvCxnSpPr>
            <a:stCxn id="247" idx="0"/>
            <a:endCxn id="250" idx="0"/>
          </p:cNvCxnSpPr>
          <p:nvPr/>
        </p:nvCxnSpPr>
        <p:spPr>
          <a:xfrm rot="5400000" flipH="1">
            <a:off x="7289829" y="-2134557"/>
            <a:ext cx="184500" cy="10743300"/>
          </a:xfrm>
          <a:prstGeom prst="bentConnector3">
            <a:avLst>
              <a:gd name="adj1" fmla="val 348036"/>
            </a:avLst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51" name="Google Shape;251;p33"/>
          <p:cNvGrpSpPr/>
          <p:nvPr/>
        </p:nvGrpSpPr>
        <p:grpSpPr>
          <a:xfrm>
            <a:off x="835422" y="3144754"/>
            <a:ext cx="2258397" cy="2094393"/>
            <a:chOff x="744400" y="2261200"/>
            <a:chExt cx="1339500" cy="1089128"/>
          </a:xfrm>
        </p:grpSpPr>
        <p:sp>
          <p:nvSpPr>
            <p:cNvPr id="250" name="Google Shape;250;p33"/>
            <p:cNvSpPr/>
            <p:nvPr/>
          </p:nvSpPr>
          <p:spPr>
            <a:xfrm>
              <a:off x="1051045" y="2261200"/>
              <a:ext cx="780600" cy="68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0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2" name="Google Shape;252;p33"/>
            <p:cNvSpPr txBox="1"/>
            <p:nvPr/>
          </p:nvSpPr>
          <p:spPr>
            <a:xfrm>
              <a:off x="744400" y="3102228"/>
              <a:ext cx="13395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000" b="1" i="0" u="none" strike="noStrike" cap="none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Focus on User</a:t>
              </a:r>
              <a:endParaRPr sz="2000" b="1" i="0" u="none" strike="noStrike" cap="non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cxnSp>
        <p:nvCxnSpPr>
          <p:cNvPr id="253" name="Google Shape;253;p33"/>
          <p:cNvCxnSpPr/>
          <p:nvPr/>
        </p:nvCxnSpPr>
        <p:spPr>
          <a:xfrm>
            <a:off x="5345871" y="4034804"/>
            <a:ext cx="131640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4" name="Google Shape;254;p33"/>
          <p:cNvSpPr txBox="1"/>
          <p:nvPr/>
        </p:nvSpPr>
        <p:spPr>
          <a:xfrm>
            <a:off x="2130138" y="6747156"/>
            <a:ext cx="103701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System learns patterns from data</a:t>
            </a:r>
            <a:endParaRPr sz="30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7502" y="3258911"/>
            <a:ext cx="1094426" cy="12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6338" y="3258911"/>
            <a:ext cx="1094426" cy="12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229409" y="3258911"/>
            <a:ext cx="1094426" cy="12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23704" y="3229250"/>
            <a:ext cx="1094426" cy="124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06934" y="3329145"/>
            <a:ext cx="1094426" cy="124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1220</Words>
  <Application>Microsoft Office PowerPoint</Application>
  <PresentationFormat>Custom</PresentationFormat>
  <Paragraphs>279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Open Sans</vt:lpstr>
      <vt:lpstr>Arial</vt:lpstr>
      <vt:lpstr>Roboto</vt:lpstr>
      <vt:lpstr>Google Sans</vt:lpstr>
      <vt:lpstr>Roboto Mono</vt:lpstr>
      <vt:lpstr>Google Sans Medium</vt:lpstr>
      <vt:lpstr>Source Code Pro</vt:lpstr>
      <vt:lpstr>Simple Light</vt:lpstr>
      <vt:lpstr>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charmi chokshi</cp:lastModifiedBy>
  <cp:revision>1</cp:revision>
  <dcterms:modified xsi:type="dcterms:W3CDTF">2018-10-26T05:13:39Z</dcterms:modified>
</cp:coreProperties>
</file>